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CE444-BDF6-4F68-85F8-1F2211206643}" type="datetimeFigureOut">
              <a:rPr lang="zh-TW" altLang="en-US" smtClean="0"/>
              <a:t>2012/3/7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DCDEC-EF5F-460A-9EB4-020678C87A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044C21-21BC-4A0C-A670-B903A935123C}" type="datetimeFigureOut">
              <a:rPr lang="zh-TW" altLang="en-US" smtClean="0"/>
              <a:pPr/>
              <a:t>2012/3/6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7E8788-3938-4628-8F69-7EAAB82C2C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meedge.com/contentpartners/resume214a.s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resumeedge.com/contentpartners/resume198.s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ups.com/com06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71736" y="3286124"/>
            <a:ext cx="6572264" cy="2571768"/>
          </a:xfrm>
        </p:spPr>
        <p:txBody>
          <a:bodyPr>
            <a:normAutofit fontScale="90000"/>
          </a:bodyPr>
          <a:lstStyle/>
          <a:p>
            <a:r>
              <a:rPr lang="en-US" altLang="zh-TW" sz="6000" dirty="0" smtClean="0"/>
              <a:t>Creating a Concise Resume</a:t>
            </a:r>
            <a:r>
              <a:rPr lang="zh-TW" altLang="en-US" sz="6000" dirty="0" smtClean="0"/>
              <a:t>                   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</a:t>
            </a:r>
            <a:r>
              <a:rPr lang="en-US" altLang="zh-TW" dirty="0" smtClean="0"/>
              <a:t>by </a:t>
            </a:r>
            <a:r>
              <a:rPr lang="zh-TW" altLang="en-US" dirty="0" smtClean="0"/>
              <a:t>第二組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5984" y="6000768"/>
            <a:ext cx="6781816" cy="73506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       林耕丞  賴和曦 劉中璇  陳思安  趙上惠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0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Impact" pitchFamily="34" charset="0"/>
              </a:rPr>
              <a:t>2. Flowery or general objective statement</a:t>
            </a:r>
            <a:endParaRPr lang="zh-TW" altLang="en-US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100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zh-TW" smtClean="0"/>
          </a:p>
          <a:p>
            <a:r>
              <a:rPr lang="en-US" altLang="zh-TW" sz="3200" smtClean="0">
                <a:latin typeface="Arial Black" pitchFamily="34" charset="0"/>
              </a:rPr>
              <a:t>Be specific and precise</a:t>
            </a:r>
          </a:p>
          <a:p>
            <a:endParaRPr lang="en-US" altLang="zh-TW" sz="3200" smtClean="0">
              <a:latin typeface="Arial Black" pitchFamily="34" charset="0"/>
            </a:endParaRPr>
          </a:p>
          <a:p>
            <a:endParaRPr lang="en-US" altLang="zh-TW" sz="3200" smtClean="0">
              <a:latin typeface="Arial Black" pitchFamily="34" charset="0"/>
            </a:endParaRPr>
          </a:p>
          <a:p>
            <a:r>
              <a:rPr lang="en-US" altLang="zh-TW" sz="3200" smtClean="0">
                <a:latin typeface="Arial Black" pitchFamily="34" charset="0"/>
              </a:rPr>
              <a:t>Otherwise it is confusing</a:t>
            </a:r>
            <a:endParaRPr lang="zh-TW" altLang="en-US" sz="3200" smtClean="0">
              <a:latin typeface="Arial Black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844675"/>
            <a:ext cx="4038600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“A challenging position enabling me to contribute to organizational goals while offering an opportunity for growth and advancement”</a:t>
            </a:r>
            <a:endParaRPr lang="zh-TW" alt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乘號 7"/>
          <p:cNvSpPr/>
          <p:nvPr/>
        </p:nvSpPr>
        <p:spPr>
          <a:xfrm>
            <a:off x="323850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7596188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" name="圖片 9" descr="fall-asleep-fast-insomn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92375"/>
            <a:ext cx="41767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1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Impact" pitchFamily="34" charset="0"/>
              </a:rPr>
              <a:t>3. Too long or too short</a:t>
            </a:r>
            <a:endParaRPr lang="zh-TW" altLang="en-US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124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smtClean="0">
                <a:latin typeface="Arial Black" pitchFamily="34" charset="0"/>
              </a:rPr>
              <a:t>Too long</a:t>
            </a:r>
          </a:p>
          <a:p>
            <a:endParaRPr lang="en-US" altLang="zh-TW" sz="3600" smtClean="0">
              <a:latin typeface="Arial Black" pitchFamily="34" charset="0"/>
            </a:endParaRPr>
          </a:p>
          <a:p>
            <a:endParaRPr lang="en-US" altLang="zh-TW" sz="3600" smtClean="0">
              <a:latin typeface="Arial Black" pitchFamily="34" charset="0"/>
            </a:endParaRPr>
          </a:p>
          <a:p>
            <a:r>
              <a:rPr lang="en-US" altLang="zh-TW" sz="3600" smtClean="0">
                <a:latin typeface="Arial Black" pitchFamily="34" charset="0"/>
              </a:rPr>
              <a:t>Too short</a:t>
            </a:r>
            <a:endParaRPr lang="zh-TW" altLang="en-US" sz="3600" smtClean="0">
              <a:latin typeface="Arial Black" pitchFamily="34" charset="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492500" y="1700213"/>
            <a:ext cx="12954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492500" y="3644900"/>
            <a:ext cx="1295400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127" name="圖片 7" descr="Measuring-tap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724400"/>
            <a:ext cx="367188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乘號 9"/>
          <p:cNvSpPr/>
          <p:nvPr/>
        </p:nvSpPr>
        <p:spPr>
          <a:xfrm>
            <a:off x="684213" y="333375"/>
            <a:ext cx="1150937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乘號 10"/>
          <p:cNvSpPr/>
          <p:nvPr/>
        </p:nvSpPr>
        <p:spPr>
          <a:xfrm>
            <a:off x="7235825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130" name="文字方塊 12"/>
          <p:cNvSpPr txBox="1">
            <a:spLocks noChangeArrowheads="1"/>
          </p:cNvSpPr>
          <p:nvPr/>
        </p:nvSpPr>
        <p:spPr bwMode="auto">
          <a:xfrm>
            <a:off x="4932363" y="1557338"/>
            <a:ext cx="373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>
                <a:latin typeface="Arial Black" pitchFamily="34" charset="0"/>
              </a:rPr>
              <a:t>Too much </a:t>
            </a:r>
          </a:p>
          <a:p>
            <a:r>
              <a:rPr kumimoji="0" lang="en-US" altLang="zh-TW" sz="3600">
                <a:latin typeface="Arial Black" pitchFamily="34" charset="0"/>
              </a:rPr>
              <a:t>irrelevant info</a:t>
            </a:r>
            <a:endParaRPr kumimoji="0" lang="zh-TW" altLang="en-US" sz="3600">
              <a:latin typeface="Calibri" pitchFamily="34" charset="0"/>
            </a:endParaRPr>
          </a:p>
        </p:txBody>
      </p:sp>
      <p:sp>
        <p:nvSpPr>
          <p:cNvPr id="5131" name="文字方塊 13"/>
          <p:cNvSpPr txBox="1">
            <a:spLocks noChangeArrowheads="1"/>
          </p:cNvSpPr>
          <p:nvPr/>
        </p:nvSpPr>
        <p:spPr bwMode="auto">
          <a:xfrm>
            <a:off x="4856163" y="3429000"/>
            <a:ext cx="4287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600">
                <a:latin typeface="Arial Black" pitchFamily="34" charset="0"/>
              </a:rPr>
              <a:t>Miss something </a:t>
            </a:r>
          </a:p>
          <a:p>
            <a:r>
              <a:rPr kumimoji="0" lang="en-US" altLang="zh-TW" sz="3600">
                <a:latin typeface="Arial Black" pitchFamily="34" charset="0"/>
              </a:rPr>
              <a:t>helpful</a:t>
            </a:r>
            <a:endParaRPr kumimoji="0" lang="zh-TW" alt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0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Impact" pitchFamily="34" charset="0"/>
              </a:rPr>
              <a:t>4. Using personal pronouns and articles</a:t>
            </a:r>
            <a:endParaRPr lang="zh-TW" altLang="en-US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148" name="內容版面配置區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901825"/>
          </a:xfrm>
        </p:spPr>
        <p:txBody>
          <a:bodyPr/>
          <a:lstStyle/>
          <a:p>
            <a:r>
              <a:rPr lang="en-US" altLang="zh-TW" smtClean="0"/>
              <a:t>Business document for business communication</a:t>
            </a:r>
          </a:p>
          <a:p>
            <a:r>
              <a:rPr lang="en-US" altLang="zh-TW" smtClean="0"/>
              <a:t>Make it concise and </a:t>
            </a:r>
            <a:r>
              <a:rPr lang="en-US" altLang="zh-TW" b="1" smtClean="0"/>
              <a:t>telegraphic</a:t>
            </a:r>
            <a:r>
              <a:rPr lang="zh-TW" altLang="en-US" b="1" smtClean="0"/>
              <a:t> </a:t>
            </a:r>
            <a:r>
              <a:rPr lang="en-US" altLang="zh-TW" b="1" smtClean="0"/>
              <a:t>(</a:t>
            </a:r>
            <a:r>
              <a:rPr lang="zh-TW" altLang="en-US" smtClean="0"/>
              <a:t>電報的</a:t>
            </a:r>
            <a:r>
              <a:rPr lang="en-US" altLang="zh-TW" smtClean="0"/>
              <a:t>)</a:t>
            </a:r>
            <a:endParaRPr lang="en-US" altLang="zh-TW" b="1" smtClean="0"/>
          </a:p>
          <a:p>
            <a:endParaRPr lang="zh-TW" altLang="en-US" b="1" smtClean="0"/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900113" y="3284538"/>
            <a:ext cx="68405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>
                <a:latin typeface="Calibri" pitchFamily="34" charset="0"/>
              </a:rPr>
              <a:t>“</a:t>
            </a:r>
            <a:r>
              <a:rPr kumimoji="0" lang="en-US" altLang="zh-TW" sz="2800" b="1">
                <a:latin typeface="Calibri" pitchFamily="34" charset="0"/>
              </a:rPr>
              <a:t>I successfully got the contract with SONY and therefore increased the gross of company’s profit by 25 %”</a:t>
            </a:r>
            <a:endParaRPr kumimoji="0" lang="zh-TW" altLang="en-US" sz="2800" b="1">
              <a:latin typeface="Calibri" pitchFamily="34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900113" y="5373688"/>
            <a:ext cx="67675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 b="1">
                <a:latin typeface="Calibri" pitchFamily="34" charset="0"/>
              </a:rPr>
              <a:t>“Got the contract with SONY, and increased the gross of company’s profit by 25 %.”</a:t>
            </a:r>
            <a:endParaRPr kumimoji="0" lang="zh-TW" altLang="en-US" sz="2800" b="1">
              <a:latin typeface="Calibri" pitchFamily="34" charset="0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3563938" y="4652963"/>
            <a:ext cx="7921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7740650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乘號 9"/>
          <p:cNvSpPr/>
          <p:nvPr/>
        </p:nvSpPr>
        <p:spPr>
          <a:xfrm>
            <a:off x="250825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8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Impact" pitchFamily="34" charset="0"/>
              </a:rPr>
              <a:t>5. Listing irrelevant information</a:t>
            </a:r>
            <a:endParaRPr lang="zh-TW" altLang="en-US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717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Personal information               the competency</a:t>
            </a:r>
            <a:endParaRPr lang="zh-TW" altLang="en-US" b="1" smtClean="0"/>
          </a:p>
        </p:txBody>
      </p:sp>
      <p:sp>
        <p:nvSpPr>
          <p:cNvPr id="4" name="不等於 3"/>
          <p:cNvSpPr/>
          <p:nvPr/>
        </p:nvSpPr>
        <p:spPr>
          <a:xfrm>
            <a:off x="4427538" y="1700213"/>
            <a:ext cx="1368425" cy="50482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pic>
        <p:nvPicPr>
          <p:cNvPr id="5" name="圖片 4" descr="6a00d83451c49a69e201538e1ed9d6970b-320w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492375"/>
            <a:ext cx="341153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yao_ming_meme_new_version_hd_by_guillersevilla-d3dwein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92375"/>
            <a:ext cx="33909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乘號 6"/>
          <p:cNvSpPr/>
          <p:nvPr/>
        </p:nvSpPr>
        <p:spPr>
          <a:xfrm>
            <a:off x="7991475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0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3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標題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zh-TW" sz="3600" smtClean="0">
                <a:solidFill>
                  <a:srgbClr val="FF0000"/>
                </a:solidFill>
                <a:latin typeface="Impact" pitchFamily="34" charset="0"/>
              </a:rPr>
              <a:t>6. Using a functional resume when you have a good career history</a:t>
            </a:r>
            <a:endParaRPr lang="zh-TW" altLang="en-US" sz="360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8196" name="文字版面配置區 5"/>
          <p:cNvSpPr>
            <a:spLocks noGrp="1"/>
          </p:cNvSpPr>
          <p:nvPr>
            <p:ph type="body" idx="1"/>
          </p:nvPr>
        </p:nvSpPr>
        <p:spPr>
          <a:xfrm>
            <a:off x="250825" y="2060575"/>
            <a:ext cx="4040188" cy="6397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4000" smtClean="0"/>
              <a:t>Functional format</a:t>
            </a:r>
            <a:endParaRPr lang="zh-TW" altLang="en-US" sz="4000" smtClean="0"/>
          </a:p>
        </p:txBody>
      </p:sp>
      <p:sp>
        <p:nvSpPr>
          <p:cNvPr id="8197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4500563" y="1989138"/>
            <a:ext cx="5038725" cy="719137"/>
          </a:xfrm>
        </p:spPr>
        <p:txBody>
          <a:bodyPr/>
          <a:lstStyle/>
          <a:p>
            <a:r>
              <a:rPr lang="en-US" altLang="zh-TW" sz="4000" smtClean="0"/>
              <a:t>Chronological format</a:t>
            </a:r>
            <a:endParaRPr lang="zh-TW" altLang="en-US" sz="4000" smtClean="0"/>
          </a:p>
        </p:txBody>
      </p:sp>
      <p:sp>
        <p:nvSpPr>
          <p:cNvPr id="8198" name="內容版面配置區 8"/>
          <p:cNvSpPr>
            <a:spLocks noGrp="1"/>
          </p:cNvSpPr>
          <p:nvPr>
            <p:ph sz="quarter" idx="4"/>
          </p:nvPr>
        </p:nvSpPr>
        <p:spPr>
          <a:xfrm>
            <a:off x="4645025" y="2708275"/>
            <a:ext cx="4041775" cy="341788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Example: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hlinkClick r:id="rId3"/>
              </a:rPr>
              <a:t>http://www.resumeedge.com/contentpartners/resume214a.shtml</a:t>
            </a:r>
            <a:endParaRPr lang="zh-TW" altLang="en-US" smtClean="0"/>
          </a:p>
        </p:txBody>
      </p:sp>
      <p:sp>
        <p:nvSpPr>
          <p:cNvPr id="8199" name="內容版面配置區 10"/>
          <p:cNvSpPr>
            <a:spLocks noGrp="1"/>
          </p:cNvSpPr>
          <p:nvPr>
            <p:ph sz="half" idx="2"/>
          </p:nvPr>
        </p:nvSpPr>
        <p:spPr>
          <a:xfrm>
            <a:off x="323850" y="2781300"/>
            <a:ext cx="4040188" cy="29130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r>
              <a:rPr lang="en-US" altLang="zh-TW" smtClean="0"/>
              <a:t>Example:</a:t>
            </a:r>
          </a:p>
          <a:p>
            <a:pPr>
              <a:buFont typeface="Arial" charset="0"/>
              <a:buNone/>
            </a:pPr>
            <a:r>
              <a:rPr lang="en-US" altLang="zh-TW" smtClean="0">
                <a:hlinkClick r:id="rId4"/>
              </a:rPr>
              <a:t>http://www.resumeedge.com/contentpartners/resume198.shtml</a:t>
            </a:r>
            <a:endParaRPr lang="zh-TW" altLang="en-US" smtClean="0"/>
          </a:p>
        </p:txBody>
      </p:sp>
      <p:sp>
        <p:nvSpPr>
          <p:cNvPr id="12" name="乘號 11"/>
          <p:cNvSpPr/>
          <p:nvPr/>
        </p:nvSpPr>
        <p:spPr>
          <a:xfrm>
            <a:off x="8172450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乘號 12"/>
          <p:cNvSpPr/>
          <p:nvPr/>
        </p:nvSpPr>
        <p:spPr>
          <a:xfrm>
            <a:off x="0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9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Impact" pitchFamily="34" charset="0"/>
              </a:rPr>
              <a:t>7. Not using a summary section that makes an initial hard sell</a:t>
            </a:r>
            <a:endParaRPr lang="zh-TW" altLang="en-US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220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r>
              <a:rPr lang="en-US" altLang="zh-TW" smtClean="0"/>
              <a:t>“Hard sell” (n) : a method of advertising or selling that is direct, forceful, and insistent</a:t>
            </a:r>
          </a:p>
          <a:p>
            <a:endParaRPr lang="en-US" altLang="zh-TW" smtClean="0"/>
          </a:p>
          <a:p>
            <a:r>
              <a:rPr lang="en-US" altLang="zh-TW" smtClean="0"/>
              <a:t>Create a summary statement that first determines what is important to the employer and then match your skills or experience with it</a:t>
            </a:r>
            <a:endParaRPr lang="zh-TW" altLang="en-US" smtClean="0"/>
          </a:p>
        </p:txBody>
      </p:sp>
      <p:sp>
        <p:nvSpPr>
          <p:cNvPr id="8" name="乘號 7"/>
          <p:cNvSpPr/>
          <p:nvPr/>
        </p:nvSpPr>
        <p:spPr>
          <a:xfrm>
            <a:off x="8172450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-180975" y="0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7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Impact" pitchFamily="34" charset="0"/>
              </a:rPr>
              <a:t>8. Where is the keywords?</a:t>
            </a:r>
            <a:endParaRPr lang="zh-TW" altLang="en-US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0244" name="內容版面配置區 2"/>
          <p:cNvSpPr>
            <a:spLocks noGrp="1"/>
          </p:cNvSpPr>
          <p:nvPr>
            <p:ph sz="half" idx="1"/>
          </p:nvPr>
        </p:nvSpPr>
        <p:spPr>
          <a:xfrm>
            <a:off x="250825" y="1789113"/>
            <a:ext cx="4681538" cy="5068887"/>
          </a:xfrm>
        </p:spPr>
        <p:txBody>
          <a:bodyPr/>
          <a:lstStyle/>
          <a:p>
            <a:r>
              <a:rPr lang="en-US" altLang="zh-TW" sz="3200" smtClean="0"/>
              <a:t>Include relevant keywords in your resume</a:t>
            </a:r>
          </a:p>
          <a:p>
            <a:r>
              <a:rPr lang="en-US" altLang="zh-TW" sz="3200" smtClean="0"/>
              <a:t>Shows you understand the requirement of the job</a:t>
            </a:r>
          </a:p>
          <a:p>
            <a:r>
              <a:rPr lang="en-US" altLang="zh-TW" sz="3200" smtClean="0"/>
              <a:t>Makes your resume easier to be found</a:t>
            </a:r>
            <a:endParaRPr lang="zh-TW" altLang="en-US" sz="3200" smtClean="0"/>
          </a:p>
        </p:txBody>
      </p:sp>
      <p:pic>
        <p:nvPicPr>
          <p:cNvPr id="10245" name="內容版面配置區 4" descr="keywords-for-seo-sit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773238"/>
            <a:ext cx="3960813" cy="3948112"/>
          </a:xfrm>
        </p:spPr>
      </p:pic>
      <p:sp>
        <p:nvSpPr>
          <p:cNvPr id="6" name="乘號 5"/>
          <p:cNvSpPr/>
          <p:nvPr/>
        </p:nvSpPr>
        <p:spPr>
          <a:xfrm>
            <a:off x="7451725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乘號 6"/>
          <p:cNvSpPr/>
          <p:nvPr/>
        </p:nvSpPr>
        <p:spPr>
          <a:xfrm>
            <a:off x="468313" y="333375"/>
            <a:ext cx="1150937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0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Impact" pitchFamily="34" charset="0"/>
              </a:rPr>
              <a:t>9. References available</a:t>
            </a:r>
            <a:endParaRPr lang="zh-TW" altLang="en-US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1268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Only use this statement to signal the end of a long resume or to round the design</a:t>
            </a:r>
          </a:p>
          <a:p>
            <a:endParaRPr lang="en-US" altLang="zh-TW" smtClean="0"/>
          </a:p>
          <a:p>
            <a:r>
              <a:rPr lang="en-US" altLang="zh-TW" smtClean="0"/>
              <a:t>Don’t make it the subject of your resume</a:t>
            </a:r>
            <a:endParaRPr lang="zh-TW" altLang="en-US" smtClean="0"/>
          </a:p>
        </p:txBody>
      </p:sp>
      <p:pic>
        <p:nvPicPr>
          <p:cNvPr id="11269" name="圖片 7" descr="reference-link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76700"/>
            <a:ext cx="28098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乘號 8"/>
          <p:cNvSpPr/>
          <p:nvPr/>
        </p:nvSpPr>
        <p:spPr>
          <a:xfrm>
            <a:off x="7235825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乘號 9"/>
          <p:cNvSpPr/>
          <p:nvPr/>
        </p:nvSpPr>
        <p:spPr>
          <a:xfrm>
            <a:off x="900113" y="333375"/>
            <a:ext cx="1150937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8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Impact" pitchFamily="34" charset="0"/>
              </a:rPr>
              <a:t>10. Typos</a:t>
            </a:r>
            <a:endParaRPr lang="zh-TW" altLang="en-US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229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b="1" smtClean="0"/>
              <a:t>Resume reflects you, make it perfect</a:t>
            </a:r>
            <a:endParaRPr lang="zh-TW" altLang="en-US" sz="3600" b="1" smtClean="0"/>
          </a:p>
        </p:txBody>
      </p:sp>
      <p:pic>
        <p:nvPicPr>
          <p:cNvPr id="4" name="圖片 3" descr="1206572971625599228jetxee_check_sign_and_cross_sign_3.svg.m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76700"/>
            <a:ext cx="162718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1206572971625599228jetxee_check_sign_and_cross_sign_3.svg.m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141663"/>
            <a:ext cx="2549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1206572971625599228jetxee_check_sign_and_cross_sign_3.svg.m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420938"/>
            <a:ext cx="32400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乘號 6"/>
          <p:cNvSpPr/>
          <p:nvPr/>
        </p:nvSpPr>
        <p:spPr>
          <a:xfrm>
            <a:off x="5580063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2267744" y="260648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橢圓 16"/>
          <p:cNvSpPr/>
          <p:nvPr/>
        </p:nvSpPr>
        <p:spPr>
          <a:xfrm>
            <a:off x="3779912" y="4005064"/>
            <a:ext cx="79208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 descr="assistant res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6192688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592" y="2636912"/>
            <a:ext cx="22105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Bullet points of your personal strengths.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4509120"/>
            <a:ext cx="302433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 working experience is what the employers concern the most.  So make it clear.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9744" y="1340768"/>
            <a:ext cx="230425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←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sure you apply for the right job.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479704" y="6021288"/>
            <a:ext cx="2664296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Education has little to do with this job application.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Resume Is Not an Autobiography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858312" cy="5000660"/>
          </a:xfrm>
        </p:spPr>
        <p:txBody>
          <a:bodyPr/>
          <a:lstStyle/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Can a hiring manager see my main credentials within 10 to 15 seconds?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Does critical information jump off page?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Do I effectively sell myself on the top quarter of the first page?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howroom Design Consul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-1179512"/>
            <a:ext cx="8064896" cy="100872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64088" y="3573016"/>
            <a:ext cx="4061997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←</a:t>
            </a:r>
            <a:r>
              <a:rPr lang="en-US" altLang="zh-TW" dirty="0" smtClean="0"/>
              <a:t>If you are focusing more </a:t>
            </a:r>
          </a:p>
          <a:p>
            <a:r>
              <a:rPr lang="en-US" altLang="zh-TW" dirty="0" smtClean="0"/>
              <a:t>on experience than </a:t>
            </a:r>
            <a:r>
              <a:rPr lang="en-US" altLang="zh-TW" b="1" dirty="0" smtClean="0"/>
              <a:t>education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 list the basic facts regarding your degree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5445224"/>
            <a:ext cx="2405402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Bulleted list to </a:t>
            </a:r>
          </a:p>
          <a:p>
            <a:r>
              <a:rPr lang="en-US" altLang="zh-TW" dirty="0" smtClean="0"/>
              <a:t>highlight your strengths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4972072"/>
          </a:xfrm>
        </p:spPr>
        <p:txBody>
          <a:bodyPr/>
          <a:lstStyle/>
          <a:p>
            <a:r>
              <a:rPr lang="en-US" altLang="zh-TW" sz="3200" dirty="0" smtClean="0"/>
              <a:t>Decide what is crucial in the resume (key selling points).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Career summary statement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Use an editor eye.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The resume should not contain every detail.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6348"/>
          </a:xfrm>
        </p:spPr>
        <p:txBody>
          <a:bodyPr/>
          <a:lstStyle/>
          <a:p>
            <a:pPr algn="ctr"/>
            <a:r>
              <a:rPr lang="en-US" altLang="zh-TW" dirty="0" smtClean="0"/>
              <a:t>Eight Tips to Keep Resume Concise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358246" cy="4972072"/>
          </a:xfrm>
        </p:spPr>
        <p:txBody>
          <a:bodyPr/>
          <a:lstStyle/>
          <a:p>
            <a:r>
              <a:rPr lang="en-US" altLang="zh-TW" sz="3200" dirty="0" smtClean="0"/>
              <a:t>Avoiding repeating information.</a:t>
            </a:r>
          </a:p>
          <a:p>
            <a:r>
              <a:rPr lang="en-US" altLang="zh-TW" sz="3200" dirty="0" smtClean="0"/>
              <a:t>Eliminate old experience.</a:t>
            </a:r>
          </a:p>
          <a:p>
            <a:r>
              <a:rPr lang="en-US" altLang="zh-TW" sz="3200" dirty="0" smtClean="0"/>
              <a:t>Don’t include irrelevant information.</a:t>
            </a:r>
          </a:p>
          <a:p>
            <a:r>
              <a:rPr lang="en-US" altLang="zh-TW" sz="3200" dirty="0" smtClean="0"/>
              <a:t>Cut down on job duties.</a:t>
            </a:r>
          </a:p>
          <a:p>
            <a:r>
              <a:rPr lang="en-US" altLang="zh-TW" sz="3200" dirty="0" smtClean="0"/>
              <a:t>Remove “References available upon request.”</a:t>
            </a:r>
          </a:p>
          <a:p>
            <a:r>
              <a:rPr lang="en-US" altLang="zh-TW" sz="3200" dirty="0" smtClean="0"/>
              <a:t>Use a telegraphic writing style.</a:t>
            </a:r>
          </a:p>
          <a:p>
            <a:r>
              <a:rPr lang="en-US" altLang="zh-TW" sz="3200" dirty="0" smtClean="0"/>
              <a:t>Edit unnecessary words.</a:t>
            </a:r>
          </a:p>
          <a:p>
            <a:r>
              <a:rPr lang="en-US" altLang="zh-TW" sz="3200" dirty="0" smtClean="0"/>
              <a:t>Customize your resume for your job target.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Education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best placement depends on what things you try to emphasize.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Different Situations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Related work experiences</a:t>
            </a:r>
          </a:p>
          <a:p>
            <a:r>
              <a:rPr lang="en-US" altLang="zh-TW" dirty="0" smtClean="0"/>
              <a:t>New grads</a:t>
            </a:r>
          </a:p>
          <a:p>
            <a:r>
              <a:rPr lang="en-US" altLang="zh-TW" dirty="0" smtClean="0"/>
              <a:t>Degree incomplete</a:t>
            </a:r>
          </a:p>
          <a:p>
            <a:r>
              <a:rPr lang="en-US" altLang="zh-TW" dirty="0" smtClean="0"/>
              <a:t>High school information</a:t>
            </a:r>
          </a:p>
          <a:p>
            <a:r>
              <a:rPr lang="en-US" altLang="zh-TW" dirty="0" smtClean="0"/>
              <a:t>Lack of educational credentials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283968" y="1196752"/>
          <a:ext cx="4436300" cy="4712750"/>
        </p:xfrm>
        <a:graphic>
          <a:graphicData uri="http://schemas.openxmlformats.org/drawingml/2006/table">
            <a:tbl>
              <a:tblPr/>
              <a:tblGrid>
                <a:gridCol w="4436300"/>
              </a:tblGrid>
              <a:tr h="471275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EXAMPLE:</a:t>
                      </a:r>
                    </a:p>
                    <a:p>
                      <a:r>
                        <a:rPr lang="en-US" altLang="zh-TW" baseline="0" dirty="0" smtClean="0"/>
                        <a:t>  </a:t>
                      </a:r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ABC College 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 Brooklyn, New York, BA in Communications, concentration in advertising, anticipated graduation December 2001 </a:t>
                      </a:r>
                    </a:p>
                    <a:p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Senior Project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Currently completing mock advertising campaign for Coca-Cola (billboard/print/TV/radio ads, direct-mail campaign and press releases).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Related Coursework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Advertising, Advertising Writing, Direct Mail and Telemarketing, Media Plans in Advertising, Marketing and Advertising, Public Relations, Broadcasting </a:t>
                      </a:r>
                      <a:endParaRPr lang="zh-TW" altLang="zh-TW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7584" y="2276872"/>
          <a:ext cx="5129042" cy="1188720"/>
        </p:xfrm>
        <a:graphic>
          <a:graphicData uri="http://schemas.openxmlformats.org/drawingml/2006/table">
            <a:tbl>
              <a:tblPr/>
              <a:tblGrid>
                <a:gridCol w="5129042"/>
              </a:tblGrid>
              <a:tr h="108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College of Staten Island -- Staten Island, New York, </a:t>
                      </a:r>
                      <a:r>
                        <a:rPr lang="en-US" altLang="zh-TW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Completed 90 credits toward a BA in political science, 1981 to 1984 </a:t>
                      </a:r>
                      <a:endParaRPr lang="zh-TW" altLang="zh-TW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131840" y="1772816"/>
          <a:ext cx="4818608" cy="2377440"/>
        </p:xfrm>
        <a:graphic>
          <a:graphicData uri="http://schemas.openxmlformats.org/drawingml/2006/table">
            <a:tbl>
              <a:tblPr/>
              <a:tblGrid>
                <a:gridCol w="4818608"/>
              </a:tblGrid>
              <a:tr h="2322534">
                <a:tc>
                  <a:txBody>
                    <a:bodyPr/>
                    <a:lstStyle/>
                    <a:p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Professional Development Highlights: </a:t>
                      </a:r>
                      <a:endParaRPr lang="zh-TW" altLang="zh-TW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Launch in a Global Marketplace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E-Commerce Solutions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Selling the Dotcom Vision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 Sales Through Relationship Selling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Management Program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99592" y="3933056"/>
          <a:ext cx="4853834" cy="914400"/>
        </p:xfrm>
        <a:graphic>
          <a:graphicData uri="http://schemas.openxmlformats.org/drawingml/2006/table">
            <a:tbl>
              <a:tblPr/>
              <a:tblGrid>
                <a:gridCol w="4853834"/>
              </a:tblGrid>
              <a:tr h="723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Jersey College -- Newark, New Jersey, BS in Economics, Minor in Psychology, June 1983 </a:t>
                      </a:r>
                      <a:endParaRPr lang="zh-TW" altLang="zh-TW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b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217443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GPA (Grade Point Average) </a:t>
            </a:r>
          </a:p>
          <a:p>
            <a:r>
              <a:rPr lang="en-US" altLang="zh-TW" dirty="0" smtClean="0"/>
              <a:t>How to convert  grades into GPA records</a:t>
            </a:r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→ </a:t>
            </a:r>
            <a:r>
              <a:rPr lang="en-US" altLang="zh-TW" dirty="0" smtClean="0">
                <a:hlinkClick r:id="rId2"/>
              </a:rPr>
              <a:t>http://www.abups.com/com06.asp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Honor 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7224" y="4500570"/>
          <a:ext cx="4437427" cy="1532136"/>
        </p:xfrm>
        <a:graphic>
          <a:graphicData uri="http://schemas.openxmlformats.org/drawingml/2006/table">
            <a:tbl>
              <a:tblPr/>
              <a:tblGrid>
                <a:gridCol w="4437427"/>
              </a:tblGrid>
              <a:tr h="1532136"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 College -- Springfield, Illinois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 in Accounting (cum laude), June 2000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Delta Gamma Delta Honor Society, Dean's List, GPA: 3.9 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3" descr="remote_image_1329129203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47625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標題 1"/>
          <p:cNvSpPr>
            <a:spLocks noGrp="1"/>
          </p:cNvSpPr>
          <p:nvPr>
            <p:ph type="ctrTitle"/>
          </p:nvPr>
        </p:nvSpPr>
        <p:spPr>
          <a:xfrm>
            <a:off x="468313" y="1773238"/>
            <a:ext cx="7772400" cy="3384550"/>
          </a:xfrm>
          <a:solidFill>
            <a:srgbClr val="FFFF00"/>
          </a:solidFill>
        </p:spPr>
        <p:txBody>
          <a:bodyPr/>
          <a:lstStyle/>
          <a:p>
            <a:r>
              <a:rPr lang="en-US" altLang="zh-TW" sz="8000" smtClean="0">
                <a:solidFill>
                  <a:srgbClr val="FF0000"/>
                </a:solidFill>
                <a:latin typeface="Impact" pitchFamily="34" charset="0"/>
              </a:rPr>
              <a:t>Top 10 </a:t>
            </a:r>
            <a:br>
              <a:rPr lang="en-US" altLang="zh-TW" sz="800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en-US" altLang="zh-TW" sz="8000" smtClean="0">
                <a:solidFill>
                  <a:srgbClr val="FF0000"/>
                </a:solidFill>
                <a:latin typeface="Impact" pitchFamily="34" charset="0"/>
              </a:rPr>
              <a:t>resume blunders</a:t>
            </a:r>
            <a:endParaRPr lang="zh-TW" altLang="en-US" sz="800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052" name="副標題 2"/>
          <p:cNvSpPr>
            <a:spLocks noGrp="1"/>
          </p:cNvSpPr>
          <p:nvPr>
            <p:ph type="subTitle" idx="1"/>
          </p:nvPr>
        </p:nvSpPr>
        <p:spPr>
          <a:xfrm>
            <a:off x="4500563" y="6092825"/>
            <a:ext cx="4927600" cy="623888"/>
          </a:xfrm>
        </p:spPr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971002035 </a:t>
            </a:r>
            <a:r>
              <a:rPr lang="zh-TW" altLang="en-US" smtClean="0">
                <a:solidFill>
                  <a:schemeClr val="tx1"/>
                </a:solidFill>
              </a:rPr>
              <a:t>賴和曦</a:t>
            </a:r>
          </a:p>
        </p:txBody>
      </p:sp>
      <p:sp>
        <p:nvSpPr>
          <p:cNvPr id="5" name="乘號 4"/>
          <p:cNvSpPr/>
          <p:nvPr/>
        </p:nvSpPr>
        <p:spPr>
          <a:xfrm>
            <a:off x="0" y="1268413"/>
            <a:ext cx="1152525" cy="10810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乘號 5"/>
          <p:cNvSpPr/>
          <p:nvPr/>
        </p:nvSpPr>
        <p:spPr>
          <a:xfrm>
            <a:off x="0" y="458152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乘號 6"/>
          <p:cNvSpPr/>
          <p:nvPr/>
        </p:nvSpPr>
        <p:spPr>
          <a:xfrm>
            <a:off x="7596188" y="1341438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乘號 7"/>
          <p:cNvSpPr/>
          <p:nvPr/>
        </p:nvSpPr>
        <p:spPr>
          <a:xfrm>
            <a:off x="7667625" y="4508500"/>
            <a:ext cx="1152525" cy="10810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25" descr="bulletin_20board_20background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標題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Impact" pitchFamily="34" charset="0"/>
              </a:rPr>
              <a:t>1. Too focus on job duties</a:t>
            </a:r>
            <a:endParaRPr lang="zh-TW" altLang="en-US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3076" name="內容版面配置區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038600" cy="4525963"/>
          </a:xfrm>
        </p:spPr>
        <p:txBody>
          <a:bodyPr/>
          <a:lstStyle/>
          <a:p>
            <a:r>
              <a:rPr lang="en-US" altLang="zh-TW" sz="3000" smtClean="0">
                <a:latin typeface="Arial Black" pitchFamily="34" charset="0"/>
                <a:cs typeface="Times New Roman" pitchFamily="18" charset="0"/>
              </a:rPr>
              <a:t>Don’t make a boring list</a:t>
            </a:r>
          </a:p>
          <a:p>
            <a:r>
              <a:rPr lang="en-US" altLang="zh-TW" sz="3000" smtClean="0">
                <a:latin typeface="Arial Black" pitchFamily="34" charset="0"/>
                <a:cs typeface="Times New Roman" pitchFamily="18" charset="0"/>
              </a:rPr>
              <a:t>Focus on the achievement</a:t>
            </a:r>
          </a:p>
          <a:p>
            <a:endParaRPr lang="zh-TW" altLang="en-US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371975" y="2636838"/>
          <a:ext cx="3805518" cy="864096"/>
        </p:xfrm>
        <a:graphic>
          <a:graphicData uri="http://schemas.openxmlformats.org/drawingml/2006/table">
            <a:tbl>
              <a:tblPr/>
              <a:tblGrid>
                <a:gridCol w="3805518"/>
              </a:tblGrid>
              <a:tr h="864096">
                <a:tc>
                  <a:txBody>
                    <a:bodyPr/>
                    <a:lstStyle/>
                    <a:p>
                      <a:r>
                        <a:rPr lang="en-US" altLang="zh-TW" sz="4400" dirty="0" smtClean="0"/>
                        <a:t>Study</a:t>
                      </a:r>
                      <a:endParaRPr lang="zh-TW" altLang="en-US" sz="44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356100" y="3500438"/>
          <a:ext cx="3805518" cy="864096"/>
        </p:xfrm>
        <a:graphic>
          <a:graphicData uri="http://schemas.openxmlformats.org/drawingml/2006/table">
            <a:tbl>
              <a:tblPr/>
              <a:tblGrid>
                <a:gridCol w="3805518"/>
              </a:tblGrid>
              <a:tr h="864096">
                <a:tc>
                  <a:txBody>
                    <a:bodyPr/>
                    <a:lstStyle/>
                    <a:p>
                      <a:r>
                        <a:rPr lang="en-US" altLang="zh-TW" sz="4400" dirty="0" smtClean="0"/>
                        <a:t>Write papers</a:t>
                      </a:r>
                      <a:endParaRPr lang="zh-TW" altLang="en-US" sz="44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356100" y="4365625"/>
          <a:ext cx="3805518" cy="864096"/>
        </p:xfrm>
        <a:graphic>
          <a:graphicData uri="http://schemas.openxmlformats.org/drawingml/2006/table">
            <a:tbl>
              <a:tblPr/>
              <a:tblGrid>
                <a:gridCol w="3805518"/>
              </a:tblGrid>
              <a:tr h="864096">
                <a:tc>
                  <a:txBody>
                    <a:bodyPr/>
                    <a:lstStyle/>
                    <a:p>
                      <a:r>
                        <a:rPr lang="en-US" altLang="zh-TW" sz="4400" dirty="0" smtClean="0"/>
                        <a:t>Take</a:t>
                      </a:r>
                      <a:r>
                        <a:rPr lang="en-US" altLang="zh-TW" sz="4400" baseline="0" dirty="0" smtClean="0"/>
                        <a:t> exams</a:t>
                      </a:r>
                      <a:endParaRPr lang="zh-TW" altLang="en-US" sz="44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356100" y="5229225"/>
          <a:ext cx="3805518" cy="864096"/>
        </p:xfrm>
        <a:graphic>
          <a:graphicData uri="http://schemas.openxmlformats.org/drawingml/2006/table">
            <a:tbl>
              <a:tblPr/>
              <a:tblGrid>
                <a:gridCol w="3805518"/>
              </a:tblGrid>
              <a:tr h="864096">
                <a:tc>
                  <a:txBody>
                    <a:bodyPr/>
                    <a:lstStyle/>
                    <a:p>
                      <a:r>
                        <a:rPr lang="en-US" altLang="zh-TW" sz="4400" dirty="0" smtClean="0"/>
                        <a:t>Go to class</a:t>
                      </a:r>
                      <a:endParaRPr lang="zh-TW" altLang="en-US" sz="44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356100" y="1773238"/>
          <a:ext cx="3805518" cy="864096"/>
        </p:xfrm>
        <a:graphic>
          <a:graphicData uri="http://schemas.openxmlformats.org/drawingml/2006/table">
            <a:tbl>
              <a:tblPr/>
              <a:tblGrid>
                <a:gridCol w="3805518"/>
              </a:tblGrid>
              <a:tr h="864096">
                <a:tc>
                  <a:txBody>
                    <a:bodyPr/>
                    <a:lstStyle/>
                    <a:p>
                      <a:r>
                        <a:rPr lang="en-US" altLang="zh-TW" sz="4400" dirty="0" smtClean="0"/>
                        <a:t>My</a:t>
                      </a:r>
                      <a:r>
                        <a:rPr lang="en-US" altLang="zh-TW" sz="4400" baseline="0" dirty="0" smtClean="0"/>
                        <a:t> duties…</a:t>
                      </a:r>
                      <a:endParaRPr lang="zh-TW" altLang="en-US" sz="4400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禁止標誌 14"/>
          <p:cNvSpPr/>
          <p:nvPr/>
        </p:nvSpPr>
        <p:spPr>
          <a:xfrm>
            <a:off x="4211638" y="1844675"/>
            <a:ext cx="4176712" cy="4248150"/>
          </a:xfrm>
          <a:prstGeom prst="noSmoking">
            <a:avLst>
              <a:gd name="adj" fmla="val 1228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乘號 20"/>
          <p:cNvSpPr/>
          <p:nvPr/>
        </p:nvSpPr>
        <p:spPr>
          <a:xfrm>
            <a:off x="7235825" y="333375"/>
            <a:ext cx="1152525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乘號 21"/>
          <p:cNvSpPr/>
          <p:nvPr/>
        </p:nvSpPr>
        <p:spPr>
          <a:xfrm>
            <a:off x="684213" y="333375"/>
            <a:ext cx="1150937" cy="10795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110" name="圖片 22" descr="article-page-main_ehow_images_a05_me_o5_write-job-duty-evaluation-800x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644900"/>
            <a:ext cx="302418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1" name="內容版面配置區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717</Words>
  <Application>Microsoft Office PowerPoint</Application>
  <PresentationFormat>如螢幕大小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中庸</vt:lpstr>
      <vt:lpstr>Creating a Concise Resume                                                by 第二組</vt:lpstr>
      <vt:lpstr>Resume Is Not an Autobiography</vt:lpstr>
      <vt:lpstr>投影片 3</vt:lpstr>
      <vt:lpstr>Eight Tips to Keep Resume Concise</vt:lpstr>
      <vt:lpstr>Education</vt:lpstr>
      <vt:lpstr>Different Situations  </vt:lpstr>
      <vt:lpstr>投影片 7</vt:lpstr>
      <vt:lpstr>Top 10  resume blunders</vt:lpstr>
      <vt:lpstr>1. Too focus on job duties</vt:lpstr>
      <vt:lpstr>2. Flowery or general objective statement</vt:lpstr>
      <vt:lpstr>3. Too long or too short</vt:lpstr>
      <vt:lpstr>4. Using personal pronouns and articles</vt:lpstr>
      <vt:lpstr>5. Listing irrelevant information</vt:lpstr>
      <vt:lpstr>6. Using a functional resume when you have a good career history</vt:lpstr>
      <vt:lpstr>7. Not using a summary section that makes an initial hard sell</vt:lpstr>
      <vt:lpstr>8. Where is the keywords?</vt:lpstr>
      <vt:lpstr>9. References available</vt:lpstr>
      <vt:lpstr>10. Typos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Concise Resume                                                by 第二組</dc:title>
  <dc:creator>user</dc:creator>
  <cp:lastModifiedBy>user</cp:lastModifiedBy>
  <cp:revision>9</cp:revision>
  <dcterms:created xsi:type="dcterms:W3CDTF">2012-03-06T10:34:04Z</dcterms:created>
  <dcterms:modified xsi:type="dcterms:W3CDTF">2012-03-06T16:51:13Z</dcterms:modified>
</cp:coreProperties>
</file>